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81"/>
  </p:notesMasterIdLst>
  <p:sldIdLst>
    <p:sldId id="360" r:id="rId3"/>
    <p:sldId id="354" r:id="rId4"/>
    <p:sldId id="355" r:id="rId5"/>
    <p:sldId id="371" r:id="rId6"/>
    <p:sldId id="376" r:id="rId7"/>
    <p:sldId id="379" r:id="rId8"/>
    <p:sldId id="380" r:id="rId9"/>
    <p:sldId id="381" r:id="rId10"/>
    <p:sldId id="377" r:id="rId11"/>
    <p:sldId id="256" r:id="rId12"/>
    <p:sldId id="265" r:id="rId13"/>
    <p:sldId id="378" r:id="rId14"/>
    <p:sldId id="266" r:id="rId15"/>
    <p:sldId id="362" r:id="rId16"/>
    <p:sldId id="359" r:id="rId17"/>
    <p:sldId id="268" r:id="rId18"/>
    <p:sldId id="269" r:id="rId19"/>
    <p:sldId id="337" r:id="rId20"/>
    <p:sldId id="270" r:id="rId21"/>
    <p:sldId id="291" r:id="rId22"/>
    <p:sldId id="292" r:id="rId23"/>
    <p:sldId id="364" r:id="rId24"/>
    <p:sldId id="274" r:id="rId25"/>
    <p:sldId id="275" r:id="rId26"/>
    <p:sldId id="277" r:id="rId27"/>
    <p:sldId id="278" r:id="rId28"/>
    <p:sldId id="365" r:id="rId29"/>
    <p:sldId id="294" r:id="rId30"/>
    <p:sldId id="315" r:id="rId31"/>
    <p:sldId id="316" r:id="rId32"/>
    <p:sldId id="280" r:id="rId33"/>
    <p:sldId id="340" r:id="rId34"/>
    <p:sldId id="281" r:id="rId35"/>
    <p:sldId id="295" r:id="rId36"/>
    <p:sldId id="296" r:id="rId37"/>
    <p:sldId id="297" r:id="rId38"/>
    <p:sldId id="285" r:id="rId39"/>
    <p:sldId id="366" r:id="rId40"/>
    <p:sldId id="298" r:id="rId41"/>
    <p:sldId id="288" r:id="rId42"/>
    <p:sldId id="373" r:id="rId43"/>
    <p:sldId id="289" r:id="rId44"/>
    <p:sldId id="290" r:id="rId45"/>
    <p:sldId id="372" r:id="rId46"/>
    <p:sldId id="367" r:id="rId47"/>
    <p:sldId id="300" r:id="rId48"/>
    <p:sldId id="301" r:id="rId49"/>
    <p:sldId id="303" r:id="rId50"/>
    <p:sldId id="304" r:id="rId51"/>
    <p:sldId id="306" r:id="rId52"/>
    <p:sldId id="305" r:id="rId53"/>
    <p:sldId id="368" r:id="rId54"/>
    <p:sldId id="308" r:id="rId55"/>
    <p:sldId id="309" r:id="rId56"/>
    <p:sldId id="302" r:id="rId57"/>
    <p:sldId id="310" r:id="rId58"/>
    <p:sldId id="311" r:id="rId59"/>
    <p:sldId id="312" r:id="rId60"/>
    <p:sldId id="313" r:id="rId61"/>
    <p:sldId id="314" r:id="rId62"/>
    <p:sldId id="369" r:id="rId63"/>
    <p:sldId id="318" r:id="rId64"/>
    <p:sldId id="321" r:id="rId65"/>
    <p:sldId id="363" r:id="rId66"/>
    <p:sldId id="332" r:id="rId67"/>
    <p:sldId id="333" r:id="rId68"/>
    <p:sldId id="323" r:id="rId69"/>
    <p:sldId id="319" r:id="rId70"/>
    <p:sldId id="336" r:id="rId71"/>
    <p:sldId id="324" r:id="rId72"/>
    <p:sldId id="331" r:id="rId73"/>
    <p:sldId id="370" r:id="rId74"/>
    <p:sldId id="327" r:id="rId75"/>
    <p:sldId id="328" r:id="rId76"/>
    <p:sldId id="276" r:id="rId77"/>
    <p:sldId id="330" r:id="rId78"/>
    <p:sldId id="374" r:id="rId79"/>
    <p:sldId id="375" r:id="rId8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379"/>
            <p14:sldId id="380"/>
            <p14:sldId id="381"/>
            <p14:sldId id="377"/>
            <p14:sldId id="256"/>
            <p14:sldId id="265"/>
            <p14:sldId id="378"/>
            <p14:sldId id="266"/>
            <p14:sldId id="362"/>
            <p14:sldId id="359"/>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AD6"/>
    <a:srgbClr val="D3908F"/>
    <a:srgbClr val="D0D1D2"/>
    <a:srgbClr val="8DB4E2"/>
    <a:srgbClr val="92B573"/>
    <a:srgbClr val="538DD5"/>
    <a:srgbClr val="D9D9D9"/>
    <a:srgbClr val="000000"/>
    <a:srgbClr val="005493"/>
    <a:srgbClr val="F0F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5540" autoAdjust="0"/>
  </p:normalViewPr>
  <p:slideViewPr>
    <p:cSldViewPr snapToGrid="0">
      <p:cViewPr varScale="1">
        <p:scale>
          <a:sx n="54" d="100"/>
          <a:sy n="54" d="100"/>
        </p:scale>
        <p:origin x="1112" y="2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b="0" i="0" u="none" strike="noStrike" cap="none" dirty="0">
                <a:solidFill>
                  <a:srgbClr val="000000"/>
                </a:solidFill>
                <a:latin typeface="Arial"/>
                <a:ea typeface="Arial"/>
                <a:cs typeface="Arial"/>
                <a:sym typeface="Arial"/>
              </a:rPr>
              <a:t>Getting your data into this format requires some upfront work, but that work pays off in the long term. Once you have tidy data and the tidy tools provided by packages in the </a:t>
            </a:r>
            <a:r>
              <a:rPr lang="en-US" sz="600" b="0" i="0" u="none" strike="noStrike" cap="none" dirty="0" err="1">
                <a:solidFill>
                  <a:srgbClr val="000000"/>
                </a:solidFill>
                <a:latin typeface="Arial"/>
                <a:ea typeface="Arial"/>
                <a:cs typeface="Arial"/>
                <a:sym typeface="Arial"/>
              </a:rPr>
              <a:t>tidyverse</a:t>
            </a:r>
            <a:r>
              <a:rPr lang="en-US" sz="600" b="0" i="0" u="none" strike="noStrike" cap="none" dirty="0">
                <a:solidFill>
                  <a:srgbClr val="000000"/>
                </a:solidFill>
                <a:latin typeface="Arial"/>
                <a:ea typeface="Arial"/>
                <a:cs typeface="Arial"/>
                <a:sym typeface="Arial"/>
              </a:rPr>
              <a:t>, you will spend much less time munging data from one representation to another, allowing you to spend more time on the analytic questions at hand. The dplyr package provides functions that begin this process, they help you carve, expand, and collapse data.</a:t>
            </a:r>
          </a:p>
          <a:p>
            <a:pPr marL="0" indent="0">
              <a:lnSpc>
                <a:spcPct val="115000"/>
              </a:lnSpc>
              <a:buClr>
                <a:schemeClr val="dk1"/>
              </a:buClr>
              <a:buNone/>
            </a:pPr>
            <a:endParaRPr lang="en-US" sz="600" b="0" i="0" u="none" strike="noStrike" cap="none" dirty="0">
              <a:solidFill>
                <a:srgbClr val="000000"/>
              </a:solidFill>
              <a:latin typeface="Arial"/>
              <a:ea typeface="Arial"/>
              <a:cs typeface="Arial"/>
              <a:sym typeface="Arial"/>
            </a:endParaRPr>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What do I mean by a grammar for transforming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Dplyr facilitates data manipulation by providing a set</a:t>
            </a:r>
            <a:r>
              <a:rPr lang="en-US" sz="800" baseline="0" dirty="0" smtClean="0"/>
              <a:t> of verbs that operate on </a:t>
            </a:r>
            <a:r>
              <a:rPr lang="en-US" sz="800" dirty="0" smtClean="0"/>
              <a:t>data using a consistent syntax and that solve the most common data manipulation challenges that we face in data analysis in general and in clinical data science more</a:t>
            </a:r>
            <a:r>
              <a:rPr lang="en-US" sz="800" baseline="0" dirty="0" smtClean="0"/>
              <a:t> specifically.</a:t>
            </a:r>
            <a:endParaRPr lang="en-US" sz="2800" dirty="0" smtClean="0">
              <a:latin typeface="Calibri"/>
              <a:ea typeface="Calibri"/>
              <a:cs typeface="Calibri"/>
              <a:sym typeface="Calibri"/>
            </a:endParaRPr>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p>
          <a:p>
            <a:pPr marL="0" indent="0">
              <a:buNone/>
            </a:pPr>
            <a:endParaRPr lang="en-US" baseline="0" dirty="0" smtClean="0"/>
          </a:p>
          <a:p>
            <a:pPr marL="0" indent="0">
              <a:buNone/>
            </a:pPr>
            <a:r>
              <a:rPr lang="en-US" baseline="0" dirty="0" smtClean="0"/>
              <a:t>And by arguments I mean options that we can set within the function that will determine how that function will work</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dplyr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a:t>
            </a:r>
            <a:r>
              <a:rPr lang="en-US" dirty="0" smtClean="0">
                <a:solidFill>
                  <a:schemeClr val="dk1"/>
                </a:solidFill>
              </a:rPr>
              <a:t>select helper functions</a:t>
            </a:r>
            <a:r>
              <a:rPr lang="en-US" dirty="0">
                <a:solidFill>
                  <a:schemeClr val="dk1"/>
                </a:solidFill>
              </a:rPr>
              <a:t>.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I’ve only listed for you a selection of the available ways you can use helpers with select() to pull out the columns you need for your analysis. For a more complete list, see the select()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smtClean="0"/>
              <a:t>Hint: Review the columns in the dataset by clicking</a:t>
            </a:r>
            <a:r>
              <a:rPr lang="en-US" baseline="0" dirty="0" smtClean="0"/>
              <a:t> on the arrow next to the orders 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dplyr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You have a variety of operators with which to join two or more logic</a:t>
            </a:r>
            <a:r>
              <a:rPr lang="en-US" baseline="0" dirty="0" smtClean="0"/>
              <a:t> statements.</a:t>
            </a:r>
            <a:endParaRPr lang="en-US" dirty="0" smtClean="0"/>
          </a:p>
          <a:p>
            <a:pPr marL="0" indent="0">
              <a:buNone/>
            </a:pPr>
            <a:r>
              <a:rPr lang="en-US" dirty="0" smtClean="0"/>
              <a:t>You could formally tell filter to join the two logical tests using the ‘&amp;’ symbol. You can include an ‘or’ condition using the pipe character |, e.g. condition A | condition B.</a:t>
            </a:r>
          </a:p>
          <a:p>
            <a:pPr marL="0" indent="0">
              <a:buNone/>
            </a:pPr>
            <a:r>
              <a:rPr lang="en-US" dirty="0" smtClean="0"/>
              <a:t>Both in dplyr and throughout R the exclamation point !</a:t>
            </a:r>
            <a:r>
              <a:rPr lang="en-US" baseline="0" dirty="0" smtClean="0"/>
              <a:t> is used as a negation. Finally, dplyr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I’ve only listed for you a selection of the available ways you can use helpers with select() to pull out the columns you need for your analysis. For a more complete list, see the select()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indent="0">
              <a:buNone/>
            </a:pPr>
            <a:r>
              <a:rPr lang="en-US" dirty="0" smtClean="0"/>
              <a:t>It’s</a:t>
            </a:r>
            <a:r>
              <a:rPr lang="en-US" baseline="0" dirty="0" smtClean="0"/>
              <a:t> easy to see that this analysis requires a lot of typing, and has a lot of redundancy in that we sequentially update the new data frame 125VITD as well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Raise your hand when you have finished this step</a:t>
            </a:r>
            <a:endParaRPr lang="en-US" dirty="0"/>
          </a:p>
        </p:txBody>
      </p:sp>
    </p:spTree>
    <p:extLst>
      <p:ext uri="{BB962C8B-B14F-4D97-AF65-F5344CB8AC3E}">
        <p14:creationId xmlns:p14="http://schemas.microsoft.com/office/powerpoint/2010/main" val="117144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095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83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dplyr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010991" y="614555"/>
            <a:ext cx="3583271"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415600" y="2867800"/>
            <a:ext cx="11360801" cy="1122401"/>
          </a:xfrm>
          <a:prstGeom prst="rect">
            <a:avLst/>
          </a:prstGeom>
        </p:spPr>
        <p:txBody>
          <a:bodyPr lIns="243799" tIns="243799" rIns="243799" bIns="243799"/>
          <a:lstStyle>
            <a:lvl1pPr algn="ctr" defTabSz="1219200">
              <a:defRPr sz="4800" cap="none">
                <a:solidFill>
                  <a:srgbClr val="F3F3F3"/>
                </a:solidFill>
              </a:defRPr>
            </a:lvl1pPr>
          </a:lstStyle>
          <a:p>
            <a:r>
              <a:t>Title Text</a:t>
            </a:r>
          </a:p>
        </p:txBody>
      </p:sp>
      <p:sp>
        <p:nvSpPr>
          <p:cNvPr id="30" name="Shape 30"/>
          <p:cNvSpPr txBox="1">
            <a:spLocks noGrp="1"/>
          </p:cNvSpPr>
          <p:nvPr>
            <p:ph type="sldNum" sz="quarter" idx="2"/>
          </p:nvPr>
        </p:nvSpPr>
        <p:spPr>
          <a:xfrm>
            <a:off x="11594418" y="6262397"/>
            <a:ext cx="433792" cy="435249"/>
          </a:xfrm>
          <a:prstGeom prst="rect">
            <a:avLst/>
          </a:prstGeom>
        </p:spPr>
        <p:txBody>
          <a:bodyPr lIns="243799" tIns="243799" rIns="243799" bIns="243799" anchor="ctr"/>
          <a:lstStyle>
            <a:lvl1pPr algn="r" defTabSz="1219200">
              <a:defRPr sz="1300">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1651784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8"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latin typeface="+mj-lt"/>
              </a:rPr>
              <a:t>Transform Data with</a:t>
            </a:r>
            <a:endParaRPr sz="6616" dirty="0">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Calibri"/>
                <a:ea typeface="Calibri"/>
                <a:cs typeface="Calibri"/>
                <a:sym typeface="Calibri"/>
              </a:rPr>
              <a:t>dplyr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a:t>
            </a:r>
            <a:r>
              <a:rPr lang="en-US" sz="3200" dirty="0" smtClean="0">
                <a:latin typeface="Calibri"/>
                <a:ea typeface="Calibri"/>
                <a:cs typeface="Calibri"/>
                <a:sym typeface="Calibri"/>
              </a:rPr>
              <a:t>transforming </a:t>
            </a:r>
            <a:r>
              <a:rPr lang="en-US" sz="3200" dirty="0">
                <a:latin typeface="Calibri"/>
                <a:ea typeface="Calibri"/>
                <a:cs typeface="Calibri"/>
                <a:sym typeface="Calibri"/>
              </a:rPr>
              <a:t>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4" name="Group 23"/>
          <p:cNvGrpSpPr/>
          <p:nvPr/>
        </p:nvGrpSpPr>
        <p:grpSpPr>
          <a:xfrm>
            <a:off x="781462" y="1429305"/>
            <a:ext cx="9802418" cy="1323439"/>
            <a:chOff x="781462" y="1429305"/>
            <a:chExt cx="9802418" cy="1323439"/>
          </a:xfrm>
        </p:grpSpPr>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variables.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grpSp>
      <p:grpSp>
        <p:nvGrpSpPr>
          <p:cNvPr id="23" name="Group 22"/>
          <p:cNvGrpSpPr/>
          <p:nvPr/>
        </p:nvGrpSpPr>
        <p:grpSpPr>
          <a:xfrm>
            <a:off x="781462" y="2419353"/>
            <a:ext cx="9802418" cy="1323439"/>
            <a:chOff x="781462" y="2479793"/>
            <a:chExt cx="9802418" cy="1323439"/>
          </a:xfrm>
        </p:grpSpPr>
        <p:sp>
          <p:nvSpPr>
            <p:cNvPr id="10" name="TextBox 9"/>
            <p:cNvSpPr txBox="1"/>
            <p:nvPr/>
          </p:nvSpPr>
          <p:spPr>
            <a:xfrm>
              <a:off x="781462" y="247979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75274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rows.</a:t>
              </a:r>
              <a:endParaRPr lang="en-US" sz="4000" dirty="0">
                <a:latin typeface="+mj-lt"/>
              </a:endParaRPr>
            </a:p>
          </p:txBody>
        </p:sp>
        <p:sp>
          <p:nvSpPr>
            <p:cNvPr id="12" name="Google Shape;123;p16"/>
            <p:cNvSpPr txBox="1">
              <a:spLocks/>
            </p:cNvSpPr>
            <p:nvPr/>
          </p:nvSpPr>
          <p:spPr>
            <a:xfrm>
              <a:off x="8575829" y="275274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grpSp>
      <p:grpSp>
        <p:nvGrpSpPr>
          <p:cNvPr id="22" name="Group 21"/>
          <p:cNvGrpSpPr/>
          <p:nvPr/>
        </p:nvGrpSpPr>
        <p:grpSpPr>
          <a:xfrm>
            <a:off x="781462" y="3409401"/>
            <a:ext cx="10051772" cy="1323439"/>
            <a:chOff x="781462" y="3414465"/>
            <a:chExt cx="10051772" cy="1323439"/>
          </a:xfrm>
        </p:grpSpPr>
        <p:sp>
          <p:nvSpPr>
            <p:cNvPr id="14" name="TextBox 13"/>
            <p:cNvSpPr txBox="1"/>
            <p:nvPr/>
          </p:nvSpPr>
          <p:spPr>
            <a:xfrm>
              <a:off x="781462" y="341446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741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variables.</a:t>
              </a:r>
              <a:endParaRPr lang="en-US" sz="4000" dirty="0">
                <a:latin typeface="+mj-lt"/>
              </a:endParaRPr>
            </a:p>
          </p:txBody>
        </p:sp>
        <p:sp>
          <p:nvSpPr>
            <p:cNvPr id="16" name="Google Shape;123;p16"/>
            <p:cNvSpPr txBox="1">
              <a:spLocks/>
            </p:cNvSpPr>
            <p:nvPr/>
          </p:nvSpPr>
          <p:spPr>
            <a:xfrm>
              <a:off x="8575829" y="3687416"/>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grpSp>
      <p:grpSp>
        <p:nvGrpSpPr>
          <p:cNvPr id="5" name="Group 4"/>
          <p:cNvGrpSpPr/>
          <p:nvPr/>
        </p:nvGrpSpPr>
        <p:grpSpPr>
          <a:xfrm>
            <a:off x="781462" y="4399450"/>
            <a:ext cx="10961359" cy="1382773"/>
            <a:chOff x="781462" y="4399450"/>
            <a:chExt cx="10961359" cy="1382773"/>
          </a:xfrm>
        </p:grpSpPr>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grpSp>
    </p:spTree>
    <p:extLst>
      <p:ext uri="{BB962C8B-B14F-4D97-AF65-F5344CB8AC3E}">
        <p14:creationId xmlns:p14="http://schemas.microsoft.com/office/powerpoint/2010/main" val="4230322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4131660"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Isolating </a:t>
            </a:r>
            <a:r>
              <a:rPr lang="en-US" sz="5400" dirty="0">
                <a:solidFill>
                  <a:srgbClr val="000000"/>
                </a:solidFill>
                <a:latin typeface="+mj-lt"/>
              </a:rPr>
              <a:t>data</a:t>
            </a:r>
            <a:endParaRPr sz="5400" dirty="0">
              <a:latin typeface="+mj-lt"/>
            </a:endParaRPr>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columns with </a:t>
            </a:r>
            <a:r>
              <a:rPr lang="en-US" sz="4000" b="1" dirty="0">
                <a:solidFill>
                  <a:srgbClr val="0365C0"/>
                </a:solidFill>
                <a:latin typeface="+mj-lt"/>
                <a:ea typeface="Trebuchet MS"/>
                <a:cs typeface="Trebuchet MS"/>
                <a:sym typeface="Trebuchet MS"/>
              </a:rPr>
              <a:t>select</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pPr>
              <a:spcBef>
                <a:spcPts val="16"/>
              </a:spcBef>
            </a:pPr>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rows </a:t>
            </a:r>
            <a:r>
              <a:rPr lang="en-US" sz="4000" dirty="0">
                <a:latin typeface="+mj-lt"/>
                <a:ea typeface="Calibri"/>
                <a:cs typeface="Calibri"/>
                <a:sym typeface="Calibri"/>
              </a:rPr>
              <a:t>with </a:t>
            </a:r>
            <a:r>
              <a:rPr lang="en-US" sz="4000" b="1" dirty="0">
                <a:solidFill>
                  <a:srgbClr val="0365C0"/>
                </a:solidFill>
                <a:latin typeface="+mj-lt"/>
                <a:ea typeface="Trebuchet MS"/>
                <a:cs typeface="Trebuchet MS"/>
                <a:sym typeface="Trebuchet MS"/>
              </a:rPr>
              <a:t>filter</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Arrange </a:t>
            </a:r>
            <a:r>
              <a:rPr lang="en-US" sz="4000" dirty="0" smtClean="0">
                <a:latin typeface="+mj-lt"/>
                <a:ea typeface="Calibri"/>
                <a:cs typeface="Calibri"/>
                <a:sym typeface="Calibri"/>
              </a:rPr>
              <a:t>rows</a:t>
            </a:r>
            <a:r>
              <a:rPr lang="en-US" sz="4000" dirty="0">
                <a:latin typeface="+mj-lt"/>
                <a:ea typeface="Calibri"/>
                <a:cs typeface="Calibri"/>
                <a:sym typeface="Calibri"/>
              </a:rPr>
              <a:t>, with </a:t>
            </a:r>
            <a:r>
              <a:rPr lang="en-US" sz="4000" b="1" dirty="0">
                <a:solidFill>
                  <a:srgbClr val="0365C0"/>
                </a:solidFill>
                <a:latin typeface="+mj-lt"/>
                <a:ea typeface="Trebuchet MS"/>
                <a:cs typeface="Trebuchet MS"/>
                <a:sym typeface="Trebuchet MS"/>
              </a:rPr>
              <a:t>arrange()</a:t>
            </a:r>
            <a:r>
              <a:rPr lang="en-US" sz="4000" dirty="0">
                <a:latin typeface="+mj-lt"/>
                <a:ea typeface="Calibri"/>
                <a:cs typeface="Calibri"/>
                <a:sym typeface="Calibri"/>
              </a:rPr>
              <a:t>.</a:t>
            </a:r>
            <a:endParaRPr sz="4000" dirty="0">
              <a:latin typeface="+mj-lt"/>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Trebuchet MS"/>
                <a:ea typeface="Trebuchet MS"/>
                <a:cs typeface="Trebuchet MS"/>
                <a:sym typeface="Trebuchet MS"/>
              </a:rPr>
              <a:t>dplyr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a:t>
            </a:r>
            <a:r>
              <a:rPr lang="en-US" sz="2800" dirty="0" smtClean="0">
                <a:solidFill>
                  <a:srgbClr val="FFFFFF"/>
                </a:solidFill>
                <a:latin typeface="Calibri"/>
                <a:ea typeface="Calibri"/>
                <a:cs typeface="Calibri"/>
                <a:sym typeface="Calibri"/>
              </a:rPr>
              <a:t>helper) </a:t>
            </a:r>
            <a:r>
              <a:rPr lang="en-US" sz="2800" dirty="0">
                <a:solidFill>
                  <a:srgbClr val="FFFFFF"/>
                </a:solidFill>
                <a:latin typeface="Calibri"/>
                <a:ea typeface="Calibri"/>
                <a:cs typeface="Calibri"/>
                <a:sym typeface="Calibri"/>
              </a:rPr>
              <a:t>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429636968"/>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1:30 pm - 2:15 pm</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Data Visualization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Stephan Kadauke</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a:t>
                      </a:r>
                      <a:r>
                        <a:rPr lang="en-US" sz="1400" b="0" i="0" u="none" strike="noStrike" dirty="0" smtClean="0">
                          <a:solidFill>
                            <a:srgbClr val="212121"/>
                          </a:solidFill>
                          <a:effectLst/>
                          <a:latin typeface="Arial" panose="020B0604020202020204" pitchFamily="34" charset="0"/>
                        </a:rPr>
                        <a:t>Transformation</a:t>
                      </a:r>
                      <a:r>
                        <a:rPr lang="en-US" sz="1400" b="0" i="0" u="none" strike="noStrike" dirty="0">
                          <a:solidFill>
                            <a:srgbClr val="212121"/>
                          </a:solidFill>
                          <a:effectLst/>
                          <a:latin typeface="Arial" panose="020B0604020202020204" pitchFamily="34" charset="0"/>
                        </a:rPr>
                        <a:t>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50008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a:t>
            </a:r>
            <a:r>
              <a:rPr lang="en-US" sz="3200" dirty="0" smtClean="0">
                <a:latin typeface="Calibri"/>
                <a:ea typeface="Calibri"/>
                <a:cs typeface="Calibri"/>
                <a:sym typeface="Calibri"/>
              </a:rPr>
              <a:t>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order_status_c</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Assign </a:t>
            </a:r>
            <a:r>
              <a:rPr lang="en-US" sz="3200" dirty="0">
                <a:solidFill>
                  <a:srgbClr val="005493"/>
                </a:solidFill>
                <a:latin typeface="Calibri"/>
                <a:ea typeface="Calibri"/>
                <a:cs typeface="Calibri"/>
                <a:sym typeface="Calibri"/>
              </a:rPr>
              <a:t>the output to </a:t>
            </a:r>
            <a:r>
              <a:rPr lang="en-US" sz="3200" dirty="0" smtClean="0">
                <a:solidFill>
                  <a:srgbClr val="005493"/>
                </a:solidFill>
                <a:latin typeface="Calibri"/>
                <a:ea typeface="Calibri"/>
                <a:cs typeface="Calibri"/>
                <a:sym typeface="Calibri"/>
              </a:rPr>
              <a:t>a new object "orders_2</a:t>
            </a:r>
            <a:r>
              <a:rPr lang="en-US" sz="3200" dirty="0">
                <a:solidFill>
                  <a:srgbClr val="005493"/>
                </a:solidFill>
                <a:latin typeface="Calibri"/>
                <a:ea typeface="Calibri"/>
                <a:cs typeface="Calibri"/>
                <a:sym typeface="Calibri"/>
              </a:rPr>
              <a:t>"</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a:p>
            <a:pPr marL="6803">
              <a:spcBef>
                <a:spcPts val="2737"/>
              </a:spcBef>
              <a:buClr>
                <a:schemeClr val="accent1"/>
              </a:buClr>
            </a:pPr>
            <a:r>
              <a:rPr lang="en-US" sz="3200" dirty="0" smtClean="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smtClean="0">
                <a:latin typeface="Consolas" panose="020B0609020204030204" pitchFamily="49" charset="0"/>
                <a:ea typeface="Courier New"/>
                <a:cs typeface="Consolas" panose="020B0609020204030204" pitchFamily="49" charset="0"/>
                <a:sym typeface="Courier New"/>
              </a:rPr>
              <a:t>order_status_c</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b="1" dirty="0" smtClean="0">
                <a:latin typeface="Calibri" panose="020F0502020204030204" pitchFamily="34" charset="0"/>
                <a:ea typeface="Trebuchet MS"/>
                <a:cs typeface="Trebuchet MS"/>
                <a:sym typeface="Trebuchet MS"/>
              </a:rPr>
              <a:t>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time</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a:t>
            </a:r>
            <a:r>
              <a:rPr lang="en-US" sz="3200" b="1" dirty="0" smtClean="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matches(</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^.{4}$")</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select(orders, -contains("status"))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a:t>
            </a:r>
            <a:r>
              <a:rPr lang="en-US" dirty="0" smtClean="0">
                <a:solidFill>
                  <a:srgbClr val="000000"/>
                </a:solidFill>
              </a:rPr>
              <a:t>() </a:t>
            </a:r>
            <a:br>
              <a:rPr lang="en-US" dirty="0" smtClean="0">
                <a:solidFill>
                  <a:srgbClr val="000000"/>
                </a:solidFill>
              </a:rPr>
            </a:br>
            <a:r>
              <a:rPr lang="en-US" dirty="0" smtClean="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40499" y="2221844"/>
            <a:ext cx="922079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Create new columns from raw </a:t>
            </a:r>
            <a:r>
              <a:rPr lang="en-US" sz="3600" dirty="0" smtClean="0">
                <a:latin typeface="Arial Narrow" panose="020B0606020202030204" pitchFamily="34" charset="0"/>
              </a:rPr>
              <a:t>data</a:t>
            </a:r>
            <a:endParaRPr lang="en-US" sz="3600" dirty="0" smtClean="0">
              <a:latin typeface="Arial Narrow" panose="020B0606020202030204" pitchFamily="34" charset="0"/>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smtClean="0">
                <a:latin typeface="Consolas" panose="020B0609020204030204" pitchFamily="49" charset="0"/>
                <a:ea typeface="Courier New"/>
                <a:cs typeface="Consolas" panose="020B0609020204030204" pitchFamily="49" charset="0"/>
                <a:sym typeface="Courier New"/>
              </a:rPr>
              <a:t>rename(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endParaRPr lang="en-US" sz="3200" dirty="0" smtClean="0">
              <a:solidFill>
                <a:srgbClr val="0365C0"/>
              </a:solidFill>
              <a:latin typeface="Consolas" panose="020B0609020204030204" pitchFamily="49" charset="0"/>
              <a:ea typeface="Courier New"/>
              <a:cs typeface="Consolas" panose="020B0609020204030204" pitchFamily="49" charset="0"/>
              <a:sym typeface="Courier New"/>
            </a:endParaRP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description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3200" dirty="0" smtClean="0">
              <a:solidFill>
                <a:schemeClr val="accent3"/>
              </a:solidFill>
              <a:latin typeface="Consolas" panose="020B0609020204030204" pitchFamily="49" charset="0"/>
              <a:ea typeface="Courier New"/>
              <a:cs typeface="Consolas" panose="020B0609020204030204" pitchFamily="49" charset="0"/>
              <a:sym typeface="Courier New"/>
            </a:endParaRP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smtClean="0">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smtClean="0">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3</a:t>
            </a:r>
            <a:endParaRPr lang="en-US" dirty="0">
              <a:solidFill>
                <a:srgbClr val="005493"/>
              </a:solidFill>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Calibri"/>
                <a:ea typeface="Calibri"/>
                <a:cs typeface="Calibri"/>
                <a:sym typeface="Calibri"/>
              </a:rPr>
              <a:t>Use filter() with the </a:t>
            </a:r>
            <a:r>
              <a:rPr lang="en-US" sz="3200" dirty="0">
                <a:solidFill>
                  <a:srgbClr val="005493"/>
                </a:solidFill>
                <a:latin typeface="Calibri"/>
                <a:ea typeface="Calibri"/>
                <a:cs typeface="Calibri"/>
                <a:sym typeface="Calibri"/>
              </a:rPr>
              <a:t>logical operators to </a:t>
            </a:r>
            <a:r>
              <a:rPr lang="en-US" sz="3200" dirty="0" smtClean="0">
                <a:solidFill>
                  <a:srgbClr val="005493"/>
                </a:solidFill>
                <a:latin typeface="Calibri"/>
                <a:ea typeface="Calibri"/>
                <a:cs typeface="Calibri"/>
                <a:sym typeface="Calibri"/>
              </a:rPr>
              <a:t>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a:t>
            </a:r>
            <a:r>
              <a:rPr lang="en-US" sz="2800" dirty="0" smtClean="0">
                <a:solidFill>
                  <a:srgbClr val="005493"/>
                </a:solidFill>
                <a:latin typeface="Calibri"/>
                <a:ea typeface="Calibri"/>
                <a:cs typeface="Calibri"/>
                <a:sym typeface="Calibri"/>
              </a:rPr>
              <a:t>"Final result"</a:t>
            </a: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All </a:t>
            </a:r>
            <a:r>
              <a:rPr lang="en-US" sz="2800" dirty="0">
                <a:solidFill>
                  <a:srgbClr val="005493"/>
                </a:solidFill>
                <a:latin typeface="Calibri"/>
                <a:ea typeface="Calibri"/>
                <a:cs typeface="Calibri"/>
                <a:sym typeface="Calibri"/>
              </a:rPr>
              <a:t>of the orders where </a:t>
            </a:r>
            <a:r>
              <a:rPr lang="en-US" sz="2800" b="1"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proc_code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3.</a:t>
            </a:r>
            <a:r>
              <a:rPr lang="en-US" sz="2652" dirty="0">
                <a:latin typeface="Calibri"/>
                <a:ea typeface="Calibri"/>
                <a:cs typeface="Calibri"/>
                <a:sym typeface="Calibri"/>
              </a:rPr>
              <a:t>	</a:t>
            </a:r>
            <a:r>
              <a:rPr lang="en-US" sz="2652" dirty="0" smtClean="0">
                <a:latin typeface="Calibri"/>
                <a:ea typeface="Calibri"/>
                <a:cs typeface="Calibri"/>
                <a:sym typeface="Calibri"/>
              </a:rPr>
              <a:t>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Filter(Orders</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4.</a:t>
            </a:r>
            <a:r>
              <a:rPr lang="en-US" sz="2652" dirty="0">
                <a:latin typeface="Calibri"/>
                <a:ea typeface="Calibri"/>
                <a:cs typeface="Calibri"/>
                <a:sym typeface="Calibri"/>
              </a:rPr>
              <a:t>	</a:t>
            </a:r>
            <a:r>
              <a:rPr lang="en-US" sz="2652" dirty="0" smtClean="0">
                <a:latin typeface="Calibri"/>
                <a:ea typeface="Calibri"/>
                <a:cs typeface="Calibri"/>
                <a:sym typeface="Calibri"/>
              </a:rPr>
              <a:t>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4</a:t>
            </a:r>
            <a:endParaRPr lang="en-US" dirty="0">
              <a:solidFill>
                <a:srgbClr val="005493"/>
              </a:solidFill>
            </a:endParaRP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for any of </a:t>
            </a:r>
            <a:r>
              <a:rPr lang="en-US" sz="2800" dirty="0">
                <a:solidFill>
                  <a:srgbClr val="005493"/>
                </a:solidFill>
                <a:latin typeface="Calibri"/>
                <a:ea typeface="Calibri"/>
                <a:cs typeface="Calibri"/>
                <a:sym typeface="Calibri"/>
              </a:rPr>
              <a:t>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smtClean="0">
                <a:solidFill>
                  <a:srgbClr val="005493"/>
                </a:solidFill>
                <a:sym typeface="Arial"/>
              </a:rPr>
              <a:t>5</a:t>
            </a:r>
            <a:endParaRPr lang="en-US" sz="5400" dirty="0">
              <a:solidFill>
                <a:srgbClr val="005493"/>
              </a:solidFill>
              <a:sym typeface="Arial"/>
            </a:endParaRP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a:t>
            </a:r>
            <a:r>
              <a:rPr lang="en-US" sz="2800" dirty="0" smtClean="0">
                <a:solidFill>
                  <a:srgbClr val="005493"/>
                </a:solidFill>
                <a:latin typeface="Calibri"/>
                <a:ea typeface="Calibri"/>
                <a:cs typeface="Calibri"/>
                <a:sym typeface="Calibri"/>
              </a:rPr>
              <a:t>column to </a:t>
            </a:r>
            <a:r>
              <a:rPr lang="en-US" sz="2800" dirty="0">
                <a:solidFill>
                  <a:srgbClr val="005493"/>
                </a:solidFill>
                <a:latin typeface="Calibri"/>
                <a:ea typeface="Calibri"/>
                <a:cs typeface="Calibri"/>
                <a:sym typeface="Calibri"/>
              </a:rPr>
              <a:t>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6803" marR="2721" lvl="2">
              <a:buClr>
                <a:srgbClr val="0070C0"/>
              </a:buClr>
            </a:pPr>
            <a:r>
              <a:rPr lang="en-US" sz="2800" dirty="0" smtClean="0">
                <a:solidFill>
                  <a:srgbClr val="005493"/>
                </a:solidFill>
                <a:latin typeface="Calibri"/>
                <a:ea typeface="Calibri"/>
                <a:cs typeface="Calibri"/>
                <a:sym typeface="Calibri"/>
              </a:rPr>
              <a:t>Explore </a:t>
            </a:r>
            <a:r>
              <a:rPr lang="en-US" sz="2800" dirty="0">
                <a:solidFill>
                  <a:srgbClr val="005493"/>
                </a:solidFill>
                <a:latin typeface="Calibri"/>
                <a:ea typeface="Calibri"/>
                <a:cs typeface="Calibri"/>
                <a:sym typeface="Calibri"/>
              </a:rPr>
              <a:t>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smtClean="0"/>
              <a:t>Who is ordering the wrong kind of vitamin D?</a:t>
            </a:r>
            <a:endParaRPr lang="en-US" sz="3200" dirty="0"/>
          </a:p>
        </p:txBody>
      </p:sp>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229837" y="422246"/>
            <a:ext cx="3505077"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6" name="Google Shape;54;p8"/>
          <p:cNvSpPr txBox="1"/>
          <p:nvPr/>
        </p:nvSpPr>
        <p:spPr>
          <a:xfrm>
            <a:off x="3035394" y="2077900"/>
            <a:ext cx="7716426"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Arial" panose="020B0604020202020204" pitchFamily="34" charset="0"/>
                <a:ea typeface="Calibri"/>
                <a:cs typeface="Arial" panose="020B0604020202020204" pitchFamily="34" charset="0"/>
                <a:sym typeface="Calibri"/>
              </a:rPr>
              <a:t>Open </a:t>
            </a:r>
            <a:r>
              <a:rPr lang="en-US" sz="4400" dirty="0" smtClean="0">
                <a:solidFill>
                  <a:srgbClr val="005493"/>
                </a:solidFill>
                <a:latin typeface="Arial" panose="020B0604020202020204" pitchFamily="34" charset="0"/>
                <a:ea typeface="Calibri"/>
                <a:cs typeface="Arial" panose="020B0604020202020204" pitchFamily="34" charset="0"/>
                <a:sym typeface="Calibri"/>
              </a:rPr>
              <a:t>"</a:t>
            </a:r>
            <a:r>
              <a:rPr lang="en-US" sz="4400" b="1" dirty="0" smtClean="0">
                <a:solidFill>
                  <a:srgbClr val="005493"/>
                </a:solidFill>
                <a:latin typeface="Arial" panose="020B0604020202020204" pitchFamily="34" charset="0"/>
                <a:cs typeface="Arial" panose="020B0604020202020204" pitchFamily="34" charset="0"/>
              </a:rPr>
              <a:t>04-Transform.Rmd" </a:t>
            </a:r>
            <a:r>
              <a:rPr lang="en-US" sz="4400" dirty="0" smtClean="0">
                <a:solidFill>
                  <a:srgbClr val="005493"/>
                </a:solidFill>
                <a:latin typeface="Arial" panose="020B0604020202020204" pitchFamily="34" charset="0"/>
                <a:ea typeface="Calibri"/>
                <a:cs typeface="Arial" panose="020B0604020202020204" pitchFamily="34" charset="0"/>
                <a:sym typeface="Calibri"/>
              </a:rPr>
              <a:t>Run </a:t>
            </a:r>
            <a:r>
              <a:rPr lang="en-US" sz="4400" dirty="0">
                <a:solidFill>
                  <a:srgbClr val="005493"/>
                </a:solidFill>
                <a:latin typeface="Arial" panose="020B0604020202020204" pitchFamily="34" charset="0"/>
                <a:ea typeface="Calibri"/>
                <a:cs typeface="Arial" panose="020B0604020202020204" pitchFamily="34" charset="0"/>
                <a:sym typeface="Calibri"/>
              </a:rPr>
              <a:t>the setup chunk</a:t>
            </a:r>
            <a:endParaRPr sz="4400" dirty="0">
              <a:latin typeface="Arial" panose="020B0604020202020204" pitchFamily="34" charset="0"/>
              <a:ea typeface="Calibri"/>
              <a:cs typeface="Arial" panose="020B0604020202020204" pitchFamily="34" charset="0"/>
              <a:sym typeface="Calibri"/>
            </a:endParaRPr>
          </a:p>
        </p:txBody>
      </p:sp>
      <p:grpSp>
        <p:nvGrpSpPr>
          <p:cNvPr id="7" name="Group 6"/>
          <p:cNvGrpSpPr/>
          <p:nvPr/>
        </p:nvGrpSpPr>
        <p:grpSpPr>
          <a:xfrm>
            <a:off x="2332229" y="4206054"/>
            <a:ext cx="8978064" cy="1249672"/>
            <a:chOff x="979679" y="4109498"/>
            <a:chExt cx="8978064" cy="1249672"/>
          </a:xfrm>
        </p:grpSpPr>
        <p:pic>
          <p:nvPicPr>
            <p:cNvPr id="2" name="Picture 1"/>
            <p:cNvPicPr>
              <a:picLocks noChangeAspect="1"/>
            </p:cNvPicPr>
            <p:nvPr/>
          </p:nvPicPr>
          <p:blipFill>
            <a:blip r:embed="rId4"/>
            <a:stretch>
              <a:fillRect/>
            </a:stretch>
          </p:blipFill>
          <p:spPr>
            <a:xfrm>
              <a:off x="979679" y="4151594"/>
              <a:ext cx="8978064" cy="1207576"/>
            </a:xfrm>
            <a:prstGeom prst="rect">
              <a:avLst/>
            </a:prstGeom>
          </p:spPr>
        </p:pic>
        <p:sp>
          <p:nvSpPr>
            <p:cNvPr id="4" name="Oval 3"/>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394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4. CHALLENGE- Use 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7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Final Challenge</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either:</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"Clinic </a:t>
            </a:r>
            <a:r>
              <a:rPr lang="en-US" sz="3200" dirty="0">
                <a:solidFill>
                  <a:srgbClr val="005493"/>
                </a:solidFill>
                <a:latin typeface="Calibri" panose="020F0502020204030204" pitchFamily="34" charset="0"/>
                <a:ea typeface="Calibri"/>
                <a:cs typeface="Consolas" panose="020B0609020204030204" pitchFamily="49" charset="0"/>
                <a:sym typeface="Calibri"/>
              </a:rPr>
              <a:t>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Provider 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None</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Conditionally </a:t>
            </a:r>
            <a:r>
              <a:rPr lang="en-US" sz="3200" dirty="0">
                <a:solidFill>
                  <a:srgbClr val="005493"/>
                </a:solidFill>
                <a:latin typeface="Calibri" panose="020F0502020204030204" pitchFamily="34" charset="0"/>
                <a:ea typeface="Calibri"/>
                <a:cs typeface="Consolas" panose="020B0609020204030204" pitchFamily="49" charset="0"/>
                <a:sym typeface="Calibri"/>
              </a:rPr>
              <a:t>replace these with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r>
              <a:rPr lang="en-US" sz="3600" b="1" dirty="0">
                <a:solidFill>
                  <a:srgbClr val="005493"/>
                </a:solidFill>
                <a:latin typeface="Calibri" panose="020F0502020204030204" pitchFamily="34" charset="0"/>
                <a:ea typeface="Calibri"/>
                <a:cs typeface="Consolas" panose="020B0609020204030204" pitchFamily="49" charset="0"/>
                <a:sym typeface="Calibri"/>
              </a:rPr>
              <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b="1" dirty="0" smtClean="0">
                <a:solidFill>
                  <a:srgbClr val="005493"/>
                </a:solidFill>
                <a:latin typeface="Arial" panose="020B0604020202020204" pitchFamily="34" charset="0"/>
                <a:ea typeface="Calibri"/>
                <a:cs typeface="Arial" panose="020B0604020202020204" pitchFamily="34" charset="0"/>
                <a:sym typeface="Courier New"/>
              </a:rPr>
              <a:t>4. All of the above</a:t>
            </a:r>
            <a:endParaRPr lang="en-US" sz="2571" b="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78328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txBox="1">
            <a:spLocks noGrp="1"/>
          </p:cNvSpPr>
          <p:nvPr>
            <p:ph type="title"/>
          </p:nvPr>
        </p:nvSpPr>
        <p:spPr>
          <a:xfrm>
            <a:off x="415600" y="2187277"/>
            <a:ext cx="11360801" cy="2483446"/>
          </a:xfrm>
          <a:prstGeom prst="rect">
            <a:avLst/>
          </a:prstGeom>
        </p:spPr>
        <p:txBody>
          <a:bodyPr>
            <a:normAutofit fontScale="90000"/>
          </a:bodyPr>
          <a:lstStyle>
            <a:lvl1pPr>
              <a:defRPr sz="20000" b="1"/>
            </a:lvl1pPr>
          </a:lstStyle>
          <a:p>
            <a:r>
              <a:rPr dirty="0"/>
              <a:t>dplyr</a:t>
            </a:r>
          </a:p>
        </p:txBody>
      </p:sp>
      <p:pic>
        <p:nvPicPr>
          <p:cNvPr id="300" name="image2.png"/>
          <p:cNvPicPr>
            <a:picLocks noChangeAspect="1"/>
          </p:cNvPicPr>
          <p:nvPr/>
        </p:nvPicPr>
        <p:blipFill>
          <a:blip r:embed="rId2">
            <a:alphaModFix amt="5000"/>
            <a:extLst/>
          </a:blip>
          <a:stretch>
            <a:fillRect/>
          </a:stretch>
        </p:blipFill>
        <p:spPr>
          <a:xfrm>
            <a:off x="8722767" y="3553866"/>
            <a:ext cx="3812134" cy="3812134"/>
          </a:xfrm>
          <a:prstGeom prst="rect">
            <a:avLst/>
          </a:prstGeom>
          <a:ln w="12700">
            <a:miter lim="400000"/>
          </a:ln>
        </p:spPr>
      </p:pic>
    </p:spTree>
    <p:extLst>
      <p:ext uri="{BB962C8B-B14F-4D97-AF65-F5344CB8AC3E}">
        <p14:creationId xmlns:p14="http://schemas.microsoft.com/office/powerpoint/2010/main" val="120084617"/>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29526</TotalTime>
  <Words>6159</Words>
  <Application>Microsoft Office PowerPoint</Application>
  <PresentationFormat>Widescreen</PresentationFormat>
  <Paragraphs>961</Paragraphs>
  <Slides>78</Slides>
  <Notes>77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78</vt:i4>
      </vt:variant>
    </vt:vector>
  </HeadingPairs>
  <TitlesOfParts>
    <vt:vector size="91"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Data Wrangling in R</vt:lpstr>
      <vt:lpstr>PowerPoint Presentation</vt:lpstr>
      <vt:lpstr>Goals and Objectives</vt:lpstr>
      <vt:lpstr>PowerPoint Presentation</vt:lpstr>
      <vt:lpstr>What is a “Tidy” Data Frame</vt:lpstr>
      <vt:lpstr>PowerPoint Presentation</vt:lpstr>
      <vt:lpstr>PowerPoint Presentation</vt:lpstr>
      <vt:lpstr>PowerPoint Presentation</vt:lpstr>
      <vt:lpstr>dplyr</vt:lpstr>
      <vt:lpstr>Transform Data with</vt:lpstr>
      <vt:lpstr>dplyr</vt:lpstr>
      <vt:lpstr>dplyr: a grammar for transforming data</vt:lpstr>
      <vt:lpstr>common syntax</vt:lpstr>
      <vt:lpstr>Isolating data</vt:lpstr>
      <vt:lpstr>Isolating data</vt:lpstr>
      <vt:lpstr>select()</vt:lpstr>
      <vt:lpstr>select()</vt:lpstr>
      <vt:lpstr>select()</vt:lpstr>
      <vt:lpstr>select()</vt:lpstr>
      <vt:lpstr>select()</vt:lpstr>
      <vt:lpstr>select()</vt:lpstr>
      <vt:lpstr>PowerPoint Presentation</vt:lpstr>
      <vt:lpstr>select(orders, order_status_c)</vt:lpstr>
      <vt:lpstr>PowerPoint Presentation</vt:lpstr>
      <vt:lpstr>select() helpers</vt:lpstr>
      <vt:lpstr>select() helpers</vt:lpstr>
      <vt:lpstr>PowerPoint Presentation</vt:lpstr>
      <vt:lpstr>PowerPoint Presentation</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209</cp:revision>
  <cp:lastPrinted>2019-05-03T14:53:33Z</cp:lastPrinted>
  <dcterms:modified xsi:type="dcterms:W3CDTF">2020-06-30T01:10:59Z</dcterms:modified>
</cp:coreProperties>
</file>